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2.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Layouts/slideLayout7.xml" ContentType="application/vnd.openxmlformats-officedocument.presentationml.slideLayout+xml"/>
  <Default Extension="jpeg" ContentType="image/jpeg"/>
  <Override PartName="/ppt/presProps.xml" ContentType="application/vnd.openxmlformats-officedocument.presentationml.presProps+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viewProps.xml" ContentType="application/vnd.openxmlformats-officedocument.presentationml.viewProps+xml"/>
  <Override PartName="/ppt/slideLayouts/slideLayout13.xml" ContentType="application/vnd.openxmlformats-officedocument.presentationml.slideLayout+xml"/>
  <Override PartName="/ppt/slideMasters/slideMaster1.xml" ContentType="application/vnd.openxmlformats-officedocument.presentationml.slideMaster+xml"/>
  <Default Extension="bin" ContentType="application/vnd.openxmlformats-officedocument.presentationml.printerSettings"/>
  <Default Extension="rels" ContentType="application/vnd.openxmlformats-package.relationships+xml"/>
  <Override PartName="/ppt/handoutMasters/handoutMaster1.xml" ContentType="application/vnd.openxmlformats-officedocument.presentationml.handoutMaster+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handoutMasterIdLst>
    <p:handoutMasterId r:id="rId4"/>
  </p:handoutMasterIdLst>
  <p:sldIdLst>
    <p:sldId id="257" r:id="rId2"/>
    <p:sldId id="256"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3" frameSlides="1"/>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8" d="100"/>
          <a:sy n="98" d="100"/>
        </p:scale>
        <p:origin x="-504"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4" Type="http://schemas.openxmlformats.org/officeDocument/2006/relationships/handoutMaster" Target="handoutMasters/handoutMaster1.xml"/><Relationship Id="rId5" Type="http://schemas.openxmlformats.org/officeDocument/2006/relationships/printerSettings" Target="printerSettings/printerSettings1.bin"/><Relationship Id="rId7"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9" Type="http://schemas.openxmlformats.org/officeDocument/2006/relationships/tableStyles" Target="tableStyles.xml"/><Relationship Id="rId3" Type="http://schemas.openxmlformats.org/officeDocument/2006/relationships/slide" Target="slides/slide2.xml"/><Relationship Id="rId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6B75E58-2CC4-F541-94D1-DBF4A3FD6F0F}" type="datetimeFigureOut">
              <a:rPr lang="en-US" smtClean="0"/>
              <a:pPr/>
              <a:t>8/25/09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8D5C4E-7DF9-1C48-81F6-ECA014089B8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3776" y="3776472"/>
            <a:ext cx="7196328" cy="1470025"/>
          </a:xfrm>
        </p:spPr>
        <p:txBody>
          <a:bodyPr vert="horz" lIns="91440" tIns="45720" rIns="91440" bIns="45720" rtlCol="0" anchor="b" anchorCtr="0">
            <a:noAutofit/>
          </a:bodyPr>
          <a:lstStyle>
            <a:lvl1pPr algn="l"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93776" y="5257800"/>
            <a:ext cx="7196328" cy="987552"/>
          </a:xfrm>
        </p:spPr>
        <p:txBody>
          <a:bodyPr vert="horz" lIns="91440" tIns="45720" rIns="91440" bIns="45720" rtlCol="0" anchor="t" anchorCtr="0">
            <a:noAutofit/>
          </a:bodyPr>
          <a:lstStyle>
            <a:lvl1pPr marL="0" indent="0" algn="l" defTabSz="914400" rtl="0" eaLnBrk="1" latinLnBrk="0" hangingPunct="1">
              <a:spcBef>
                <a:spcPct val="0"/>
              </a:spcBef>
              <a:buFont typeface="Wingdings 2" pitchFamily="18" charset="2"/>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53048F1-1F8D-7F4A-8D7B-7A56190CCA63}" type="datetimeFigureOut">
              <a:rPr lang="en-US" smtClean="0"/>
              <a:pPr/>
              <a:t>8/25/09</a:t>
            </a:fld>
            <a:endParaRPr lang="en-US"/>
          </a:p>
        </p:txBody>
      </p:sp>
      <p:sp>
        <p:nvSpPr>
          <p:cNvPr id="5" name="Footer Placeholder 4"/>
          <p:cNvSpPr>
            <a:spLocks noGrp="1"/>
          </p:cNvSpPr>
          <p:nvPr>
            <p:ph type="ftr" sz="quarter" idx="11"/>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4267200"/>
            <a:ext cx="7612063" cy="1100138"/>
          </a:xfrm>
        </p:spPr>
        <p:txBody>
          <a:bodyPr anchor="b"/>
          <a:lstStyle>
            <a:lvl1pPr algn="ctr">
              <a:defRPr sz="4400" b="0">
                <a:solidFill>
                  <a:schemeClr val="bg1"/>
                </a:solidFill>
                <a:effectLst>
                  <a:outerShdw blurRad="63500" dist="50800" dir="2700000" algn="tl" rotWithShape="0">
                    <a:prstClr val="black">
                      <a:alpha val="50000"/>
                    </a:prstClr>
                  </a:outerShdw>
                </a:effectLst>
              </a:defRPr>
            </a:lvl1pPr>
          </a:lstStyle>
          <a:p>
            <a:r>
              <a:rPr lang="en-US" smtClean="0"/>
              <a:t>Click to edit Master title style</a:t>
            </a:r>
            <a:endParaRPr/>
          </a:p>
        </p:txBody>
      </p:sp>
      <p:sp>
        <p:nvSpPr>
          <p:cNvPr id="3" name="Picture Placeholder 2"/>
          <p:cNvSpPr>
            <a:spLocks noGrp="1"/>
          </p:cNvSpPr>
          <p:nvPr>
            <p:ph type="pic" idx="1"/>
          </p:nvPr>
        </p:nvSpPr>
        <p:spPr>
          <a:xfrm rot="21414040">
            <a:off x="1779080" y="450465"/>
            <a:ext cx="5486400" cy="3626214"/>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vert="horz" lIns="91440" tIns="45720" rIns="91440" bIns="45720" rtlCol="0">
            <a:normAutofit/>
          </a:bodyPr>
          <a:lstStyle>
            <a:lvl1pPr marL="342900" indent="-342900" algn="l" defTabSz="914400" rtl="0" eaLnBrk="1" latinLnBrk="0" hangingPunct="1">
              <a:spcBef>
                <a:spcPts val="2000"/>
              </a:spcBef>
              <a:buFont typeface="Wingdings 2" pitchFamily="18" charset="2"/>
              <a:buNone/>
              <a:defRPr sz="1800" kern="1200">
                <a:solidFill>
                  <a:schemeClr val="bg1"/>
                </a:solidFill>
                <a:effectLst>
                  <a:outerShdw blurRad="63500" dist="50800" dir="2700000" algn="tl" rotWithShape="0">
                    <a:prstClr val="black">
                      <a:alpha val="5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65175" y="5443538"/>
            <a:ext cx="7612063" cy="804862"/>
          </a:xfrm>
        </p:spPr>
        <p:txBody>
          <a:bodyPr>
            <a:normAutofit/>
          </a:bodyPr>
          <a:lstStyle>
            <a:lvl1pPr marL="0" indent="0" algn="ctr">
              <a:spcBef>
                <a:spcPts val="300"/>
              </a:spcBef>
              <a:buNone/>
              <a:defRPr sz="1800">
                <a:effectLst>
                  <a:outerShdw blurRad="63500" dist="50800" dir="2700000" algn="tl" rotWithShape="0">
                    <a:prstClr val="black">
                      <a:alpha val="50000"/>
                    </a:prstClr>
                  </a:outerShdw>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3048F1-1F8D-7F4A-8D7B-7A56190CCA63}" type="datetimeFigureOut">
              <a:rPr lang="en-US" smtClean="0"/>
              <a:pPr/>
              <a:t>8/25/09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ct val="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653048F1-1F8D-7F4A-8D7B-7A56190CCA63}" type="datetimeFigureOut">
              <a:rPr lang="en-US" smtClean="0"/>
              <a:pPr/>
              <a:t>8/25/09</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95EDF6DE-6A18-DF48-8B65-20CAC1C4ADA4}" type="slidenum">
              <a:rPr lang="en-US" smtClean="0"/>
              <a:pPr/>
              <a:t>‹#›</a:t>
            </a:fld>
            <a:endParaRPr lang="en-US"/>
          </a:p>
        </p:txBody>
      </p:sp>
      <p:sp>
        <p:nvSpPr>
          <p:cNvPr id="9" name="Picture Placeholder 7"/>
          <p:cNvSpPr>
            <a:spLocks noGrp="1"/>
          </p:cNvSpPr>
          <p:nvPr>
            <p:ph type="pic" sz="quarter" idx="14"/>
          </p:nvPr>
        </p:nvSpPr>
        <p:spPr>
          <a:xfrm rot="307655">
            <a:off x="4082874" y="3187732"/>
            <a:ext cx="4141140" cy="2881378"/>
          </a:xfrm>
          <a:solidFill>
            <a:srgbClr val="FFFFFF">
              <a:shade val="85000"/>
            </a:srgbClr>
          </a:solidFill>
          <a:ln w="38100" cap="sq">
            <a:solidFill>
              <a:srgbClr val="FDFDFD"/>
            </a:solidFill>
            <a:miter lim="800000"/>
          </a:ln>
          <a:effectLst>
            <a:outerShdw blurRad="88900" dist="25400" dir="72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US" smtClean="0"/>
              <a:t>Click icon to add picture</a:t>
            </a:r>
            <a:endParaRPr/>
          </a:p>
        </p:txBody>
      </p:sp>
      <p:sp>
        <p:nvSpPr>
          <p:cNvPr id="8" name="Picture Placeholder 7"/>
          <p:cNvSpPr>
            <a:spLocks noGrp="1"/>
          </p:cNvSpPr>
          <p:nvPr>
            <p:ph type="pic" sz="quarter" idx="13"/>
          </p:nvPr>
        </p:nvSpPr>
        <p:spPr>
          <a:xfrm rot="21414752">
            <a:off x="4623469" y="338031"/>
            <a:ext cx="4141140" cy="2881378"/>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US" smtClean="0"/>
              <a:t>Click icon to add picture</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3048F1-1F8D-7F4A-8D7B-7A56190CCA63}" type="datetimeFigureOut">
              <a:rPr lang="en-US" smtClean="0"/>
              <a:pPr/>
              <a:t>8/25/09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457200"/>
            <a:ext cx="1497106" cy="581025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96888" y="457200"/>
            <a:ext cx="6513511" cy="581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3048F1-1F8D-7F4A-8D7B-7A56190CCA63}" type="datetimeFigureOut">
              <a:rPr lang="en-US" smtClean="0"/>
              <a:pPr/>
              <a:t>8/25/09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3048F1-1F8D-7F4A-8D7B-7A56190CCA63}" type="datetimeFigureOut">
              <a:rPr lang="en-US" smtClean="0"/>
              <a:pPr/>
              <a:t>8/25/09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6889" y="3774328"/>
            <a:ext cx="7199311" cy="1470025"/>
          </a:xfrm>
        </p:spPr>
        <p:txBody>
          <a:bodyPr anchor="b" anchorCtr="0"/>
          <a:lstStyle>
            <a:lvl1pPr algn="l">
              <a:defRPr sz="4800"/>
            </a:lvl1pPr>
          </a:lstStyle>
          <a:p>
            <a:r>
              <a:rPr lang="en-US" smtClean="0"/>
              <a:t>Click to edit Master title style</a:t>
            </a:r>
            <a:endParaRPr/>
          </a:p>
        </p:txBody>
      </p:sp>
      <p:sp>
        <p:nvSpPr>
          <p:cNvPr id="3" name="Subtitle 2"/>
          <p:cNvSpPr>
            <a:spLocks noGrp="1"/>
          </p:cNvSpPr>
          <p:nvPr>
            <p:ph type="subTitle" idx="1"/>
          </p:nvPr>
        </p:nvSpPr>
        <p:spPr>
          <a:xfrm>
            <a:off x="496888" y="5257800"/>
            <a:ext cx="7199312" cy="990600"/>
          </a:xfrm>
        </p:spPr>
        <p:txBody>
          <a:bodyPr vert="horz" lIns="91440" tIns="45720" rIns="91440" bIns="45720" rtlCol="0" anchor="t" anchorCtr="0">
            <a:noAutofit/>
          </a:bodyPr>
          <a:lstStyle>
            <a:lvl1pPr marL="0" indent="0" algn="l"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53048F1-1F8D-7F4A-8D7B-7A56190CCA63}" type="datetimeFigureOut">
              <a:rPr lang="en-US" smtClean="0"/>
              <a:pPr/>
              <a:t>8/25/09</a:t>
            </a:fld>
            <a:endParaRPr lang="en-US"/>
          </a:p>
        </p:txBody>
      </p:sp>
      <p:sp>
        <p:nvSpPr>
          <p:cNvPr id="5" name="Footer Placeholder 4"/>
          <p:cNvSpPr>
            <a:spLocks noGrp="1"/>
          </p:cNvSpPr>
          <p:nvPr>
            <p:ph type="ftr" sz="quarter" idx="11"/>
          </p:nvPr>
        </p:nvSpPr>
        <p:spPr/>
        <p:txBody>
          <a:bodyPr/>
          <a:lstStyle/>
          <a:p>
            <a:endParaRPr lang="en-US"/>
          </a:p>
        </p:txBody>
      </p:sp>
      <p:sp>
        <p:nvSpPr>
          <p:cNvPr id="8" name="Picture Placeholder 7"/>
          <p:cNvSpPr>
            <a:spLocks noGrp="1"/>
          </p:cNvSpPr>
          <p:nvPr>
            <p:ph type="pic" sz="quarter" idx="12"/>
          </p:nvPr>
        </p:nvSpPr>
        <p:spPr>
          <a:xfrm rot="504148">
            <a:off x="4493544" y="555043"/>
            <a:ext cx="4142460" cy="3085398"/>
          </a:xfrm>
          <a:solidFill>
            <a:srgbClr val="FFFFFF">
              <a:shade val="85000"/>
            </a:srgbClr>
          </a:solidFill>
          <a:ln w="38100" cap="sq">
            <a:solidFill>
              <a:srgbClr val="FDFDFD"/>
            </a:solidFill>
            <a:miter lim="800000"/>
          </a:ln>
          <a:effectLst>
            <a:outerShdw blurRad="57150" dist="37500" dir="7560000" sy="98000" kx="110000" ky="200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US" smtClean="0"/>
              <a:t>Click icon to add picture</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2236694"/>
            <a:ext cx="7612063" cy="1362075"/>
          </a:xfrm>
        </p:spPr>
        <p:txBody>
          <a:bodyPr vert="horz" lIns="91440" tIns="45720" rIns="91440" bIns="45720" rtlCol="0" anchor="b"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765175" y="3617259"/>
            <a:ext cx="7612063" cy="1500187"/>
          </a:xfrm>
        </p:spPr>
        <p:txBody>
          <a:bodyPr vert="horz" lIns="91440" tIns="45720" rIns="91440" bIns="45720" rtlCol="0" anchor="t" anchorCtr="0">
            <a:noAutofit/>
          </a:bodyPr>
          <a:lstStyle>
            <a:lvl1pPr marL="0" indent="0" algn="ctr"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3048F1-1F8D-7F4A-8D7B-7A56190CCA63}" type="datetimeFigureOut">
              <a:rPr lang="en-US" smtClean="0"/>
              <a:pPr/>
              <a:t>8/25/09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p>
            <a:r>
              <a:rPr lang="en-US" smtClean="0"/>
              <a:t>Click to edit Master title style</a:t>
            </a:r>
            <a:endParaRPr/>
          </a:p>
        </p:txBody>
      </p:sp>
      <p:sp>
        <p:nvSpPr>
          <p:cNvPr id="3" name="Content Placeholder 2"/>
          <p:cNvSpPr>
            <a:spLocks noGrp="1"/>
          </p:cNvSpPr>
          <p:nvPr>
            <p:ph sz="half" idx="1"/>
          </p:nvPr>
        </p:nvSpPr>
        <p:spPr>
          <a:xfrm>
            <a:off x="765175" y="2084388"/>
            <a:ext cx="3657600" cy="4183062"/>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19637" y="2084388"/>
            <a:ext cx="3657600" cy="4183062"/>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53048F1-1F8D-7F4A-8D7B-7A56190CCA63}" type="datetimeFigureOut">
              <a:rPr lang="en-US" smtClean="0"/>
              <a:pPr/>
              <a:t>8/25/09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65174"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5174" y="2649071"/>
            <a:ext cx="3657600" cy="360829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19637"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19637" y="2649071"/>
            <a:ext cx="3657600" cy="360829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653048F1-1F8D-7F4A-8D7B-7A56190CCA63}" type="datetimeFigureOut">
              <a:rPr lang="en-US" smtClean="0"/>
              <a:pPr/>
              <a:t>8/25/09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653048F1-1F8D-7F4A-8D7B-7A56190CCA63}" type="datetimeFigureOut">
              <a:rPr lang="en-US" smtClean="0"/>
              <a:pPr/>
              <a:t>8/25/09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EDF6DE-6A18-DF48-8B65-20CAC1C4ADA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3048F1-1F8D-7F4A-8D7B-7A56190CCA63}" type="datetimeFigureOut">
              <a:rPr lang="en-US" smtClean="0"/>
              <a:pPr/>
              <a:t>8/25/09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EDF6DE-6A18-DF48-8B65-20CAC1C4ADA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495800" y="381000"/>
            <a:ext cx="4149725" cy="588645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ct val="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653048F1-1F8D-7F4A-8D7B-7A56190CCA63}" type="datetimeFigureOut">
              <a:rPr lang="en-US" smtClean="0"/>
              <a:pPr/>
              <a:t>8/25/09</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95EDF6DE-6A18-DF48-8B65-20CAC1C4ADA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5174" y="79468"/>
            <a:ext cx="7612063" cy="1417638"/>
          </a:xfrm>
          <a:prstGeom prst="rect">
            <a:avLst/>
          </a:prstGeom>
        </p:spPr>
        <p:txBody>
          <a:bodyPr vert="horz" lIns="91440" tIns="45720" rIns="91440" bIns="45720"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765175" y="2070846"/>
            <a:ext cx="7612064" cy="418203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653048F1-1F8D-7F4A-8D7B-7A56190CCA63}" type="datetimeFigureOut">
              <a:rPr lang="en-US" smtClean="0"/>
              <a:pPr/>
              <a:t>8/25/09</a:t>
            </a:fld>
            <a:endParaRPr lang="en-US"/>
          </a:p>
        </p:txBody>
      </p:sp>
      <p:sp>
        <p:nvSpPr>
          <p:cNvPr id="5" name="Footer Placeholder 4"/>
          <p:cNvSpPr>
            <a:spLocks noGrp="1"/>
          </p:cNvSpPr>
          <p:nvPr>
            <p:ph type="ftr" sz="quarter" idx="3"/>
          </p:nvPr>
        </p:nvSpPr>
        <p:spPr>
          <a:xfrm>
            <a:off x="443753" y="6356350"/>
            <a:ext cx="2895600"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a:defRPr sz="1200">
                <a:solidFill>
                  <a:schemeClr val="bg1"/>
                </a:solidFill>
              </a:defRPr>
            </a:lvl1pPr>
          </a:lstStyle>
          <a:p>
            <a:fld id="{95EDF6DE-6A18-DF48-8B65-20CAC1C4ADA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p:titleStyle>
    <p:bodyStyle>
      <a:lvl1pPr marL="342900" indent="-342900" algn="l" defTabSz="914400" rtl="0" eaLnBrk="1" latinLnBrk="0" hangingPunct="1">
        <a:spcBef>
          <a:spcPts val="2000"/>
        </a:spcBef>
        <a:buFont typeface="Wingdings 2" pitchFamily="18" charset="2"/>
        <a:buChar char=""/>
        <a:defRPr sz="2400" kern="1200">
          <a:solidFill>
            <a:schemeClr val="bg1"/>
          </a:solidFill>
          <a:effectLst>
            <a:outerShdw blurRad="63500" dist="50800" dir="2700000" algn="tl" rotWithShape="0">
              <a:prstClr val="black">
                <a:alpha val="50000"/>
              </a:prstClr>
            </a:outerShdw>
          </a:effectLst>
          <a:latin typeface="+mn-lt"/>
          <a:ea typeface="+mn-ea"/>
          <a:cs typeface="+mn-cs"/>
        </a:defRPr>
      </a:lvl1pPr>
      <a:lvl2pPr marL="685800" indent="-336550" algn="l" defTabSz="914400" rtl="0" eaLnBrk="1" latinLnBrk="0" hangingPunct="1">
        <a:spcBef>
          <a:spcPts val="600"/>
        </a:spcBef>
        <a:buFont typeface="Wingdings 2" pitchFamily="18" charset="2"/>
        <a:buChar char=""/>
        <a:defRPr sz="2200" kern="1200">
          <a:solidFill>
            <a:schemeClr val="bg1"/>
          </a:solidFill>
          <a:effectLst>
            <a:outerShdw blurRad="63500" dist="50800" dir="2700000" algn="tl" rotWithShape="0">
              <a:prstClr val="black">
                <a:alpha val="50000"/>
              </a:prstClr>
            </a:outerShdw>
          </a:effectLst>
          <a:latin typeface="+mn-lt"/>
          <a:ea typeface="+mn-ea"/>
          <a:cs typeface="+mn-cs"/>
        </a:defRPr>
      </a:lvl2pPr>
      <a:lvl3pPr marL="1035050" indent="-349250" algn="l" defTabSz="914400" rtl="0" eaLnBrk="1" latinLnBrk="0" hangingPunct="1">
        <a:spcBef>
          <a:spcPts val="600"/>
        </a:spcBef>
        <a:buFont typeface="Wingdings 2" pitchFamily="18" charset="2"/>
        <a:buChar char=""/>
        <a:defRPr sz="2000" kern="1200">
          <a:solidFill>
            <a:schemeClr val="bg1"/>
          </a:solidFill>
          <a:effectLst>
            <a:outerShdw blurRad="63500" dist="50800" dir="2700000" algn="tl" rotWithShape="0">
              <a:prstClr val="black">
                <a:alpha val="50000"/>
              </a:prstClr>
            </a:outerShdw>
          </a:effectLst>
          <a:latin typeface="+mn-lt"/>
          <a:ea typeface="+mn-ea"/>
          <a:cs typeface="+mn-cs"/>
        </a:defRPr>
      </a:lvl3pPr>
      <a:lvl4pPr marL="1371600" indent="-3365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4pPr>
      <a:lvl5pPr marL="1720850" indent="-3492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hyperlink" Target="http://www.quia.com/quiz/1896434.html" TargetMode="External"/><Relationship Id="rId3" Type="http://schemas.openxmlformats.org/officeDocument/2006/relationships/hyperlink" Target="http://www.quia.com/sv/333585.html"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608946" y="381000"/>
            <a:ext cx="3250360" cy="1028549"/>
          </a:xfrm>
        </p:spPr>
        <p:txBody>
          <a:bodyPr/>
          <a:lstStyle/>
          <a:p>
            <a:r>
              <a:rPr lang="en-US" dirty="0" smtClean="0"/>
              <a:t>Monday 8-24-09</a:t>
            </a:r>
            <a:endParaRPr lang="en-US" dirty="0"/>
          </a:p>
        </p:txBody>
      </p:sp>
      <p:sp>
        <p:nvSpPr>
          <p:cNvPr id="5" name="Content Placeholder 4"/>
          <p:cNvSpPr>
            <a:spLocks noGrp="1"/>
          </p:cNvSpPr>
          <p:nvPr>
            <p:ph idx="1"/>
          </p:nvPr>
        </p:nvSpPr>
        <p:spPr>
          <a:xfrm>
            <a:off x="4305792" y="380999"/>
            <a:ext cx="4572060" cy="6202059"/>
          </a:xfrm>
        </p:spPr>
        <p:txBody>
          <a:bodyPr>
            <a:noAutofit/>
          </a:bodyPr>
          <a:lstStyle/>
          <a:p>
            <a:r>
              <a:rPr lang="en-US" b="1" dirty="0" smtClean="0"/>
              <a:t>Classroom Compact DUE</a:t>
            </a:r>
          </a:p>
          <a:p>
            <a:r>
              <a:rPr lang="en-US" sz="2600" b="1" dirty="0" smtClean="0"/>
              <a:t>What different ways do you communicate (text, phone [cell or land], email, twitter, snail-mail, notes, heart-to-heart)? Whom do you communicate with and why?</a:t>
            </a:r>
          </a:p>
          <a:p>
            <a:r>
              <a:rPr lang="en-US" sz="2800" b="1" dirty="0" smtClean="0"/>
              <a:t>During journal discussion, give mini-lessons on whom/who and ([brackets] and parentheses)</a:t>
            </a:r>
            <a:endParaRPr lang="en-US" sz="2800" dirty="0"/>
          </a:p>
        </p:txBody>
      </p:sp>
      <p:sp>
        <p:nvSpPr>
          <p:cNvPr id="6" name="Text Placeholder 5"/>
          <p:cNvSpPr>
            <a:spLocks noGrp="1"/>
          </p:cNvSpPr>
          <p:nvPr>
            <p:ph type="body" sz="half" idx="2"/>
          </p:nvPr>
        </p:nvSpPr>
        <p:spPr>
          <a:xfrm>
            <a:off x="608946" y="1409548"/>
            <a:ext cx="3250360" cy="5448452"/>
          </a:xfrm>
        </p:spPr>
        <p:txBody>
          <a:bodyPr/>
          <a:lstStyle/>
          <a:p>
            <a:r>
              <a:rPr lang="en-US" dirty="0" smtClean="0"/>
              <a:t>The “M” rule for who/whom:  If you can logically answer the who/whom question with hi</a:t>
            </a:r>
            <a:r>
              <a:rPr lang="en-US" b="1" dirty="0" smtClean="0"/>
              <a:t>m</a:t>
            </a:r>
            <a:r>
              <a:rPr lang="en-US" dirty="0" smtClean="0"/>
              <a:t> (even if it’s “her”) you use who</a:t>
            </a:r>
            <a:r>
              <a:rPr lang="en-US" b="1" dirty="0" smtClean="0"/>
              <a:t>m</a:t>
            </a:r>
            <a:r>
              <a:rPr lang="en-US" dirty="0" smtClean="0"/>
              <a:t>; if you logically answer the question with he (even if it’s “she”), which has no “</a:t>
            </a:r>
            <a:r>
              <a:rPr lang="en-US" dirty="0" err="1" smtClean="0"/>
              <a:t>m</a:t>
            </a:r>
            <a:r>
              <a:rPr lang="en-US" dirty="0" smtClean="0"/>
              <a:t>,” then you use who.</a:t>
            </a:r>
          </a:p>
          <a:p>
            <a:endParaRPr lang="en-US" dirty="0" smtClean="0"/>
          </a:p>
          <a:p>
            <a:r>
              <a:rPr lang="en-US" dirty="0" smtClean="0"/>
              <a:t>Both parentheses and brackets are usually used to give extra information.  You use brackets for extra information that is already in information with parentheses (like in today’s journal prompt).  It is also used inside quotation marks when something not of the quote is added.</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608946" y="381000"/>
            <a:ext cx="3250360" cy="1028549"/>
          </a:xfrm>
        </p:spPr>
        <p:txBody>
          <a:bodyPr/>
          <a:lstStyle/>
          <a:p>
            <a:r>
              <a:rPr lang="en-US" dirty="0" smtClean="0"/>
              <a:t>Monday 8-24-09</a:t>
            </a:r>
            <a:endParaRPr lang="en-US" dirty="0"/>
          </a:p>
        </p:txBody>
      </p:sp>
      <p:sp>
        <p:nvSpPr>
          <p:cNvPr id="5" name="Content Placeholder 4"/>
          <p:cNvSpPr>
            <a:spLocks noGrp="1"/>
          </p:cNvSpPr>
          <p:nvPr>
            <p:ph idx="1"/>
          </p:nvPr>
        </p:nvSpPr>
        <p:spPr>
          <a:xfrm>
            <a:off x="4305792" y="380999"/>
            <a:ext cx="4572060" cy="6202059"/>
          </a:xfrm>
        </p:spPr>
        <p:txBody>
          <a:bodyPr>
            <a:normAutofit lnSpcReduction="10000"/>
          </a:bodyPr>
          <a:lstStyle/>
          <a:p>
            <a:r>
              <a:rPr lang="en-US" sz="2800" b="1" dirty="0" smtClean="0"/>
              <a:t>Grammar Matters - discuss importance of grammar as it relates to lax communication today (LOL, </a:t>
            </a:r>
            <a:r>
              <a:rPr lang="en-US" sz="2800" b="1" dirty="0" err="1" smtClean="0"/>
              <a:t>wr</a:t>
            </a:r>
            <a:r>
              <a:rPr lang="en-US" sz="2800" b="1" dirty="0" smtClean="0"/>
              <a:t> </a:t>
            </a:r>
            <a:r>
              <a:rPr lang="en-US" sz="2800" b="1" dirty="0" err="1" smtClean="0"/>
              <a:t>r</a:t>
            </a:r>
            <a:r>
              <a:rPr lang="en-US" sz="2800" b="1" dirty="0" smtClean="0"/>
              <a:t> yr </a:t>
            </a:r>
            <a:r>
              <a:rPr lang="en-US" sz="2800" b="1" dirty="0" err="1" smtClean="0"/>
              <a:t>BFFs</a:t>
            </a:r>
            <a:r>
              <a:rPr lang="en-US" sz="2800" b="1" dirty="0" smtClean="0"/>
              <a:t>?) versus college and business communication today.</a:t>
            </a:r>
          </a:p>
          <a:p>
            <a:r>
              <a:rPr lang="en-US" sz="2800" b="1" dirty="0" smtClean="0"/>
              <a:t>Grammar Quiz </a:t>
            </a:r>
            <a:r>
              <a:rPr lang="en-US" sz="2800" b="1" dirty="0" smtClean="0">
                <a:hlinkClick r:id="rId2"/>
              </a:rPr>
              <a:t>http://www.quia.com/quiz/1896434.html</a:t>
            </a:r>
            <a:r>
              <a:rPr lang="en-US" sz="2800" b="1" dirty="0" smtClean="0"/>
              <a:t> </a:t>
            </a:r>
          </a:p>
          <a:p>
            <a:r>
              <a:rPr lang="en-US" sz="2800" b="1" dirty="0" smtClean="0"/>
              <a:t>Interest Inventory </a:t>
            </a:r>
            <a:r>
              <a:rPr lang="en-US" sz="2800" b="1" dirty="0" smtClean="0">
                <a:hlinkClick r:id="rId3"/>
              </a:rPr>
              <a:t>http://www.quia.com/sv/333585.html</a:t>
            </a:r>
            <a:endParaRPr lang="en-US" sz="2800" b="1" dirty="0" smtClean="0"/>
          </a:p>
          <a:p>
            <a:endParaRPr lang="en-US" dirty="0"/>
          </a:p>
        </p:txBody>
      </p:sp>
      <p:sp>
        <p:nvSpPr>
          <p:cNvPr id="6" name="Text Placeholder 5"/>
          <p:cNvSpPr>
            <a:spLocks noGrp="1"/>
          </p:cNvSpPr>
          <p:nvPr>
            <p:ph type="body" sz="half" idx="2"/>
          </p:nvPr>
        </p:nvSpPr>
        <p:spPr>
          <a:xfrm>
            <a:off x="608946" y="1409548"/>
            <a:ext cx="3250360" cy="5173511"/>
          </a:xfrm>
        </p:spPr>
        <p:txBody>
          <a:bodyPr/>
          <a:lstStyle/>
          <a:p>
            <a:r>
              <a:rPr lang="en-US" dirty="0" smtClean="0"/>
              <a:t>18% of the 94 students tested earned 80% or above on the grammar “quiz” of 85 </a:t>
            </a:r>
            <a:r>
              <a:rPr lang="en-US" dirty="0" smtClean="0"/>
              <a:t>questions.  Included in this statistic </a:t>
            </a:r>
            <a:r>
              <a:rPr lang="en-US" dirty="0" smtClean="0"/>
              <a:t>are a number of students’ scores who were unable to complete </a:t>
            </a:r>
            <a:r>
              <a:rPr lang="en-US" smtClean="0"/>
              <a:t>the entire quiz.</a:t>
            </a:r>
            <a:endParaRPr lang="en-US" dirty="0"/>
          </a:p>
        </p:txBody>
      </p:sp>
    </p:spTree>
  </p:cSld>
  <p:clrMapOvr>
    <a:masterClrMapping/>
  </p:clrMapOvr>
</p:sld>
</file>

<file path=ppt/theme/_rels/theme1.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 Id="rId5" Type="http://schemas.openxmlformats.org/officeDocument/2006/relationships/image" Target="../media/image5.jpeg"/></Relationships>
</file>

<file path=ppt/theme/theme1.xml><?xml version="1.0" encoding="utf-8"?>
<a:theme xmlns:a="http://schemas.openxmlformats.org/drawingml/2006/main" name="Habitat">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Habitat">
      <a:majorFont>
        <a:latin typeface="Book Antiqua"/>
        <a:ea typeface=""/>
        <a:cs typeface=""/>
        <a:font script="Jpan" typeface="ＭＳ 明朝"/>
      </a:majorFont>
      <a:minorFont>
        <a:latin typeface="Book Antiqua"/>
        <a:ea typeface=""/>
        <a:cs typeface=""/>
        <a:font script="Jpan" typeface="ＭＳ 明朝"/>
      </a:minorFont>
    </a:fontScheme>
    <a:fmtScheme name="Habitat">
      <a:fillStyleLst>
        <a:solidFill>
          <a:schemeClr val="phClr"/>
        </a:solidFill>
        <a:blipFill rotWithShape="1">
          <a:blip xmlns:r="http://schemas.openxmlformats.org/officeDocument/2006/relationships" r:embed="rId1">
            <a:duotone>
              <a:schemeClr val="phClr">
                <a:shade val="10000"/>
                <a:satMod val="130000"/>
              </a:schemeClr>
              <a:schemeClr val="phClr">
                <a:satMod val="275000"/>
              </a:schemeClr>
            </a:duotone>
          </a:blip>
          <a:tile tx="0" ty="0" sx="40000" sy="40000" flip="none" algn="tl"/>
        </a:blipFill>
        <a:blipFill rotWithShape="1">
          <a:blip xmlns:r="http://schemas.openxmlformats.org/officeDocument/2006/relationships" r:embed="rId2">
            <a:duotone>
              <a:schemeClr val="phClr">
                <a:shade val="40000"/>
                <a:satMod val="130000"/>
              </a:schemeClr>
              <a:schemeClr val="phClr">
                <a:satMod val="275000"/>
              </a:schemeClr>
            </a:duotone>
          </a:blip>
          <a:stretch/>
        </a:blipFill>
      </a:fillStyleLst>
      <a:lnStyleLst>
        <a:ln w="12700" cap="flat" cmpd="sng" algn="ctr">
          <a:solidFill>
            <a:schemeClr val="phClr">
              <a:shade val="90000"/>
              <a:satMod val="105000"/>
            </a:schemeClr>
          </a:solidFill>
          <a:prstDash val="solid"/>
        </a:ln>
        <a:ln w="25400" cap="flat" cmpd="sng" algn="ctr">
          <a:solidFill>
            <a:schemeClr val="phClr">
              <a:shade val="80000"/>
            </a:schemeClr>
          </a:solidFill>
          <a:prstDash val="solid"/>
        </a:ln>
        <a:ln w="25400" cap="flat" cmpd="sng" algn="ctr">
          <a:solidFill>
            <a:schemeClr val="phClr">
              <a:shade val="70000"/>
            </a:schemeClr>
          </a:solidFill>
          <a:prstDash val="solid"/>
        </a:ln>
      </a:lnStyleLst>
      <a:effectStyleLst>
        <a:effectStyle>
          <a:effectLst/>
        </a:effectStyle>
        <a:effectStyle>
          <a:effectLst>
            <a:outerShdw blurRad="88900" dir="4200000" sx="105000" sy="105000" algn="t" rotWithShape="0">
              <a:srgbClr val="000000">
                <a:alpha val="40000"/>
              </a:srgbClr>
            </a:outerShdw>
          </a:effectLst>
        </a:effectStyle>
        <a:effectStyle>
          <a:effectLst>
            <a:innerShdw blurRad="76200" dist="25400" dir="13200000">
              <a:srgbClr val="000000">
                <a:alpha val="80000"/>
              </a:srgbClr>
            </a:innerShdw>
          </a:effectLst>
          <a:scene3d>
            <a:camera prst="orthographicFront">
              <a:rot lat="0" lon="0" rev="0"/>
            </a:camera>
            <a:lightRig rig="balanced" dir="t">
              <a:rot lat="0" lon="0" rev="19800000"/>
            </a:lightRig>
          </a:scene3d>
          <a:sp3d prstMaterial="softEdge">
            <a:bevelT w="0" h="0"/>
          </a:sp3d>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Habitat.thmx</Template>
  <TotalTime>15</TotalTime>
  <Words>294</Words>
  <Application>Microsoft Macintosh PowerPoint</Application>
  <PresentationFormat>On-screen Show (4:3)</PresentationFormat>
  <Paragraphs>12</Paragraphs>
  <Slides>2</Slides>
  <Notes>0</Notes>
  <HiddenSlides>0</HiddenSlides>
  <MMClips>0</MMClips>
  <ScaleCrop>false</ScaleCrop>
  <HeadingPairs>
    <vt:vector size="4" baseType="variant">
      <vt:variant>
        <vt:lpstr>Design Template</vt:lpstr>
      </vt:variant>
      <vt:variant>
        <vt:i4>1</vt:i4>
      </vt:variant>
      <vt:variant>
        <vt:lpstr>Slide Titles</vt:lpstr>
      </vt:variant>
      <vt:variant>
        <vt:i4>2</vt:i4>
      </vt:variant>
    </vt:vector>
  </HeadingPairs>
  <TitlesOfParts>
    <vt:vector size="3" baseType="lpstr">
      <vt:lpstr>Habitat</vt:lpstr>
      <vt:lpstr>Monday 8-24-09</vt:lpstr>
      <vt:lpstr>Monday 8-24-09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8-24-09</dc:title>
  <dc:creator>J Hartwig</dc:creator>
  <cp:lastModifiedBy>J Hartwig</cp:lastModifiedBy>
  <cp:revision>3</cp:revision>
  <cp:lastPrinted>2009-08-24T13:00:51Z</cp:lastPrinted>
  <dcterms:created xsi:type="dcterms:W3CDTF">2009-08-25T13:18:46Z</dcterms:created>
  <dcterms:modified xsi:type="dcterms:W3CDTF">2009-08-25T13:21:35Z</dcterms:modified>
</cp:coreProperties>
</file>